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6" r:id="rId5"/>
    <p:sldId id="267" r:id="rId6"/>
    <p:sldId id="268" r:id="rId7"/>
    <p:sldId id="269" r:id="rId8"/>
    <p:sldId id="261" r:id="rId9"/>
    <p:sldId id="256" r:id="rId10"/>
    <p:sldId id="263" r:id="rId11"/>
    <p:sldId id="264" r:id="rId12"/>
    <p:sldId id="262" r:id="rId13"/>
    <p:sldId id="270" r:id="rId14"/>
    <p:sldId id="271" r:id="rId15"/>
    <p:sldId id="272" r:id="rId16"/>
    <p:sldId id="273" r:id="rId17"/>
    <p:sldId id="274" r:id="rId18"/>
    <p:sldId id="275" r:id="rId19"/>
    <p:sldId id="257" r:id="rId20"/>
    <p:sldId id="265" r:id="rId2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l-P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l-PL"/>
          </a:p>
        </p:txBody>
      </p:sp>
      <p:sp>
        <p:nvSpPr>
          <p:cNvPr id="4" name="Date Placeholder 3"/>
          <p:cNvSpPr>
            <a:spLocks noGrp="1"/>
          </p:cNvSpPr>
          <p:nvPr>
            <p:ph type="dt" sz="half" idx="10"/>
          </p:nvPr>
        </p:nvSpPr>
        <p:spPr/>
        <p:txBody>
          <a:bodyPr/>
          <a:lstStyle/>
          <a:p>
            <a:fld id="{E9D1A3C5-8AA0-48D2-BD7E-F2184B8F37FC}" type="datetimeFigureOut">
              <a:rPr lang="pl-PL" smtClean="0"/>
              <a:t>2015-04-29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396064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E9D1A3C5-8AA0-48D2-BD7E-F2184B8F37FC}" type="datetimeFigureOut">
              <a:rPr lang="pl-PL" smtClean="0"/>
              <a:t>2015-04-29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2645064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l-P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E9D1A3C5-8AA0-48D2-BD7E-F2184B8F37FC}" type="datetimeFigureOut">
              <a:rPr lang="pl-PL" smtClean="0"/>
              <a:t>2015-04-29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1958656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pic>
        <p:nvPicPr>
          <p:cNvPr id="4" name="Bild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81088"/>
            <a:ext cx="91440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2766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18338" y="200025"/>
            <a:ext cx="1955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492761" y="1138000"/>
            <a:ext cx="6194039" cy="807214"/>
          </a:xfrm>
        </p:spPr>
        <p:txBody>
          <a:bodyPr>
            <a:noAutofit/>
          </a:bodyPr>
          <a:lstStyle>
            <a:lvl1pPr algn="r">
              <a:defRPr sz="3200" b="1" baseline="0">
                <a:solidFill>
                  <a:srgbClr val="000090"/>
                </a:solidFill>
                <a:latin typeface="Calibri"/>
                <a:cs typeface="Calibri"/>
              </a:defRPr>
            </a:lvl1pPr>
          </a:lstStyle>
          <a:p>
            <a:r>
              <a:rPr lang="en-US" dirty="0" smtClean="0"/>
              <a:t>Kliknij, aby edytować styl</a:t>
            </a:r>
            <a:endParaRPr lang="de-DE" dirty="0"/>
          </a:p>
        </p:txBody>
      </p:sp>
      <p:sp>
        <p:nvSpPr>
          <p:cNvPr id="12" name="Textplatzhalter 2"/>
          <p:cNvSpPr>
            <a:spLocks noGrp="1"/>
          </p:cNvSpPr>
          <p:nvPr>
            <p:ph idx="13"/>
          </p:nvPr>
        </p:nvSpPr>
        <p:spPr>
          <a:xfrm>
            <a:off x="457200" y="2634074"/>
            <a:ext cx="8229600" cy="3492089"/>
          </a:xfrm>
          <a:prstGeom prst="rect">
            <a:avLst/>
          </a:prstGeom>
        </p:spPr>
        <p:txBody>
          <a:bodyPr rtlCol="0">
            <a:normAutofit/>
          </a:bodyPr>
          <a:lstStyle>
            <a:lvl1pPr>
              <a:defRPr sz="2000" b="1">
                <a:solidFill>
                  <a:schemeClr val="bg1"/>
                </a:solidFill>
              </a:defRPr>
            </a:lvl1pPr>
            <a:lvl2pPr>
              <a:defRPr sz="1800" b="0">
                <a:solidFill>
                  <a:srgbClr val="808574"/>
                </a:solidFill>
              </a:defRPr>
            </a:lvl2pPr>
            <a:lvl3pPr>
              <a:defRPr sz="1400" b="1">
                <a:solidFill>
                  <a:srgbClr val="FF0000"/>
                </a:solidFill>
              </a:defRPr>
            </a:lvl3pPr>
            <a:lvl4pPr>
              <a:defRPr sz="1400"/>
            </a:lvl4pPr>
            <a:lvl5pPr>
              <a:defRPr sz="1400"/>
            </a:lvl5pPr>
          </a:lstStyle>
          <a:p>
            <a:pPr lvl="0"/>
            <a:r>
              <a:rPr lang="en-US" dirty="0" err="1" smtClean="0"/>
              <a:t>Kliknij, aby edytować style wzorca tekstu</a:t>
            </a:r>
          </a:p>
          <a:p>
            <a:pPr lvl="1"/>
            <a:r>
              <a:rPr lang="en-US" dirty="0" err="1" smtClean="0"/>
              <a:t>Drugi poziom</a:t>
            </a:r>
          </a:p>
          <a:p>
            <a:pPr lvl="2"/>
            <a:r>
              <a:rPr lang="en-US" dirty="0" err="1" smtClean="0"/>
              <a:t>Trzeci poziom</a:t>
            </a:r>
          </a:p>
        </p:txBody>
      </p:sp>
      <p:sp>
        <p:nvSpPr>
          <p:cNvPr id="7" name="Datumsplatzhalter 3"/>
          <p:cNvSpPr>
            <a:spLocks noGrp="1"/>
          </p:cNvSpPr>
          <p:nvPr>
            <p:ph type="dt" sz="half" idx="14"/>
          </p:nvPr>
        </p:nvSpPr>
        <p:spPr/>
        <p:txBody>
          <a:bodyPr/>
          <a:lstStyle>
            <a:lvl1pPr>
              <a:defRPr/>
            </a:lvl1pPr>
          </a:lstStyle>
          <a:p>
            <a:pPr>
              <a:defRPr/>
            </a:pPr>
            <a:fld id="{76A9BF3A-218B-4A87-B279-224348F55622}" type="datetime1">
              <a:rPr lang="en-US"/>
              <a:pPr>
                <a:defRPr/>
              </a:pPr>
              <a:t>4/29/2015</a:t>
            </a:fld>
            <a:endParaRPr lang="de-DE"/>
          </a:p>
        </p:txBody>
      </p:sp>
      <p:sp>
        <p:nvSpPr>
          <p:cNvPr id="8" name="Fußzeilenplatzhalter 4"/>
          <p:cNvSpPr>
            <a:spLocks noGrp="1"/>
          </p:cNvSpPr>
          <p:nvPr>
            <p:ph type="ftr" sz="quarter" idx="15"/>
          </p:nvPr>
        </p:nvSpPr>
        <p:spPr/>
        <p:txBody>
          <a:bodyPr/>
          <a:lstStyle>
            <a:lvl1pPr>
              <a:defRPr b="1"/>
            </a:lvl1pPr>
          </a:lstStyle>
          <a:p>
            <a:pPr>
              <a:defRPr/>
            </a:pPr>
            <a:r>
              <a:rPr lang="en-US"/>
              <a:t>To change to to "View" and click "Header and footer"</a:t>
            </a:r>
            <a:endParaRPr lang="de-DE"/>
          </a:p>
        </p:txBody>
      </p:sp>
      <p:sp>
        <p:nvSpPr>
          <p:cNvPr id="9" name="Foliennummernplatzhalter 5"/>
          <p:cNvSpPr>
            <a:spLocks noGrp="1"/>
          </p:cNvSpPr>
          <p:nvPr>
            <p:ph type="sldNum" sz="quarter" idx="16"/>
          </p:nvPr>
        </p:nvSpPr>
        <p:spPr/>
        <p:txBody>
          <a:bodyPr/>
          <a:lstStyle>
            <a:lvl1pPr>
              <a:defRPr/>
            </a:lvl1pPr>
          </a:lstStyle>
          <a:p>
            <a:pPr>
              <a:defRPr/>
            </a:pPr>
            <a:fld id="{BA010D7F-6636-4078-8BD7-5386FA598032}" type="slidenum">
              <a:rPr lang="de-DE"/>
              <a:pPr>
                <a:defRPr/>
              </a:pPr>
              <a:t>‹#›</a:t>
            </a:fld>
            <a:endParaRPr lang="de-DE"/>
          </a:p>
        </p:txBody>
      </p:sp>
    </p:spTree>
    <p:extLst>
      <p:ext uri="{BB962C8B-B14F-4D97-AF65-F5344CB8AC3E}">
        <p14:creationId xmlns:p14="http://schemas.microsoft.com/office/powerpoint/2010/main" val="188984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E9D1A3C5-8AA0-48D2-BD7E-F2184B8F37FC}" type="datetimeFigureOut">
              <a:rPr lang="pl-PL" smtClean="0"/>
              <a:t>2015-04-29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327385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l-P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D1A3C5-8AA0-48D2-BD7E-F2184B8F37FC}" type="datetimeFigureOut">
              <a:rPr lang="pl-PL" smtClean="0"/>
              <a:t>2015-04-29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113813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Date Placeholder 4"/>
          <p:cNvSpPr>
            <a:spLocks noGrp="1"/>
          </p:cNvSpPr>
          <p:nvPr>
            <p:ph type="dt" sz="half" idx="10"/>
          </p:nvPr>
        </p:nvSpPr>
        <p:spPr/>
        <p:txBody>
          <a:bodyPr/>
          <a:lstStyle/>
          <a:p>
            <a:fld id="{E9D1A3C5-8AA0-48D2-BD7E-F2184B8F37FC}" type="datetimeFigureOut">
              <a:rPr lang="pl-PL" smtClean="0"/>
              <a:t>2015-04-29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29657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l-P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7" name="Date Placeholder 6"/>
          <p:cNvSpPr>
            <a:spLocks noGrp="1"/>
          </p:cNvSpPr>
          <p:nvPr>
            <p:ph type="dt" sz="half" idx="10"/>
          </p:nvPr>
        </p:nvSpPr>
        <p:spPr/>
        <p:txBody>
          <a:bodyPr/>
          <a:lstStyle/>
          <a:p>
            <a:fld id="{E9D1A3C5-8AA0-48D2-BD7E-F2184B8F37FC}" type="datetimeFigureOut">
              <a:rPr lang="pl-PL" smtClean="0"/>
              <a:t>2015-04-29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981547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Date Placeholder 2"/>
          <p:cNvSpPr>
            <a:spLocks noGrp="1"/>
          </p:cNvSpPr>
          <p:nvPr>
            <p:ph type="dt" sz="half" idx="10"/>
          </p:nvPr>
        </p:nvSpPr>
        <p:spPr/>
        <p:txBody>
          <a:bodyPr/>
          <a:lstStyle/>
          <a:p>
            <a:fld id="{E9D1A3C5-8AA0-48D2-BD7E-F2184B8F37FC}" type="datetimeFigureOut">
              <a:rPr lang="pl-PL" smtClean="0"/>
              <a:t>2015-04-29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2368270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D1A3C5-8AA0-48D2-BD7E-F2184B8F37FC}" type="datetimeFigureOut">
              <a:rPr lang="pl-PL" smtClean="0"/>
              <a:t>2015-04-29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192608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l-P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D1A3C5-8AA0-48D2-BD7E-F2184B8F37FC}" type="datetimeFigureOut">
              <a:rPr lang="pl-PL" smtClean="0"/>
              <a:t>2015-04-29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234970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l-P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D1A3C5-8AA0-48D2-BD7E-F2184B8F37FC}" type="datetimeFigureOut">
              <a:rPr lang="pl-PL" smtClean="0"/>
              <a:t>2015-04-29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AF4356D-0E42-41AF-B2AE-64DDD05ABBEA}" type="slidenum">
              <a:rPr lang="pl-PL" smtClean="0"/>
              <a:t>‹#›</a:t>
            </a:fld>
            <a:endParaRPr lang="pl-PL"/>
          </a:p>
        </p:txBody>
      </p:sp>
    </p:spTree>
    <p:extLst>
      <p:ext uri="{BB962C8B-B14F-4D97-AF65-F5344CB8AC3E}">
        <p14:creationId xmlns:p14="http://schemas.microsoft.com/office/powerpoint/2010/main" val="98032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l-P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1A3C5-8AA0-48D2-BD7E-F2184B8F37FC}" type="datetimeFigureOut">
              <a:rPr lang="pl-PL" smtClean="0"/>
              <a:t>2015-04-29</a:t>
            </a:fld>
            <a:endParaRPr lang="pl-P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4356D-0E42-41AF-B2AE-64DDD05ABBEA}" type="slidenum">
              <a:rPr lang="pl-PL" smtClean="0"/>
              <a:t>‹#›</a:t>
            </a:fld>
            <a:endParaRPr lang="pl-PL"/>
          </a:p>
        </p:txBody>
      </p:sp>
    </p:spTree>
    <p:extLst>
      <p:ext uri="{BB962C8B-B14F-4D97-AF65-F5344CB8AC3E}">
        <p14:creationId xmlns:p14="http://schemas.microsoft.com/office/powerpoint/2010/main" val="696878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tmp"/><Relationship Id="rId1" Type="http://schemas.openxmlformats.org/officeDocument/2006/relationships/slideLayout" Target="../slideLayouts/slideLayout1.xml"/><Relationship Id="rId5" Type="http://schemas.openxmlformats.org/officeDocument/2006/relationships/image" Target="../media/image21.tmp"/><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1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 name="Picture 30" desc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308187"/>
            <a:ext cx="742950" cy="809625"/>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08187"/>
            <a:ext cx="581025" cy="809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20205" y="1340767"/>
            <a:ext cx="6431582" cy="646331"/>
          </a:xfrm>
          <a:prstGeom prst="rect">
            <a:avLst/>
          </a:prstGeom>
        </p:spPr>
        <p:txBody>
          <a:bodyPr wrap="square">
            <a:spAutoFit/>
          </a:bodyPr>
          <a:lstStyle/>
          <a:p>
            <a:pPr algn="ctr"/>
            <a:r>
              <a:rPr lang="pl-PL" dirty="0" smtClean="0"/>
              <a:t>Nauka Obywatelska - dofinansowano ze środków </a:t>
            </a:r>
          </a:p>
          <a:p>
            <a:pPr algn="ctr"/>
            <a:r>
              <a:rPr lang="pl-PL" dirty="0" smtClean="0"/>
              <a:t>Narodowego Funduszu Ochrony Środowiska i Gospodarki Wodnej </a:t>
            </a:r>
            <a:endParaRPr lang="pl-PL" dirty="0"/>
          </a:p>
        </p:txBody>
      </p:sp>
      <p:sp>
        <p:nvSpPr>
          <p:cNvPr id="8" name="Rectangle 7"/>
          <p:cNvSpPr/>
          <p:nvPr/>
        </p:nvSpPr>
        <p:spPr>
          <a:xfrm>
            <a:off x="363832" y="308187"/>
            <a:ext cx="4572000" cy="646331"/>
          </a:xfrm>
          <a:prstGeom prst="rect">
            <a:avLst/>
          </a:prstGeom>
        </p:spPr>
        <p:txBody>
          <a:bodyPr>
            <a:spAutoFit/>
          </a:bodyPr>
          <a:lstStyle/>
          <a:p>
            <a:r>
              <a:rPr lang="pl-PL" b="1" i="1" dirty="0"/>
              <a:t>Projekt „Ukryta Woda” </a:t>
            </a:r>
            <a:endParaRPr lang="pl-PL" b="1" dirty="0"/>
          </a:p>
          <a:p>
            <a:r>
              <a:rPr lang="pl-PL" b="1" i="1" dirty="0"/>
              <a:t>kwiecień 2014 – maj  2015 </a:t>
            </a:r>
            <a:endParaRPr lang="pl-PL" dirty="0"/>
          </a:p>
        </p:txBody>
      </p:sp>
      <p:sp>
        <p:nvSpPr>
          <p:cNvPr id="10" name="Rectangle 9"/>
          <p:cNvSpPr/>
          <p:nvPr/>
        </p:nvSpPr>
        <p:spPr>
          <a:xfrm>
            <a:off x="363832" y="2780928"/>
            <a:ext cx="4572000" cy="2308324"/>
          </a:xfrm>
          <a:prstGeom prst="rect">
            <a:avLst/>
          </a:prstGeom>
        </p:spPr>
        <p:txBody>
          <a:bodyPr>
            <a:spAutoFit/>
          </a:bodyPr>
          <a:lstStyle/>
          <a:p>
            <a:r>
              <a:rPr lang="pl-PL" b="1" dirty="0" smtClean="0"/>
              <a:t>Nauka </a:t>
            </a:r>
            <a:r>
              <a:rPr lang="pl-PL" b="1" dirty="0"/>
              <a:t>obywatelska (ang. citizen science) to nowy wymiar budowy społeczeństwa obywatelskiego. </a:t>
            </a:r>
            <a:r>
              <a:rPr lang="pl-PL" b="1" dirty="0" smtClean="0"/>
              <a:t> Polega </a:t>
            </a:r>
            <a:r>
              <a:rPr lang="pl-PL" b="1" dirty="0"/>
              <a:t>na zbieraniu obserwacji przez uczestników projektu, którzy za pomocą ogólnie dostępnego narzędzia jakim jest Internet i pośredniczącej instytucji naukowej tworzą powszechnie dostępną bazę danych. </a:t>
            </a:r>
            <a:endParaRPr lang="pl-PL" dirty="0"/>
          </a:p>
        </p:txBody>
      </p:sp>
      <p:pic>
        <p:nvPicPr>
          <p:cNvPr id="41" name="Picture 10" descr="C:\Users\Lech Kotwicki\Documents\1. MOJE DOKUMENTY\PROJEKTY\Ukryta woda\Zdjecia\Nowy folder\DSCF21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5225" y="2654132"/>
            <a:ext cx="3415886" cy="25619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30124" y="5594756"/>
            <a:ext cx="4321159" cy="646331"/>
          </a:xfrm>
          <a:prstGeom prst="rect">
            <a:avLst/>
          </a:prstGeom>
          <a:noFill/>
        </p:spPr>
        <p:txBody>
          <a:bodyPr wrap="square" rtlCol="0">
            <a:spAutoFit/>
          </a:bodyPr>
          <a:lstStyle/>
          <a:p>
            <a:r>
              <a:rPr lang="pl-PL" dirty="0" smtClean="0"/>
              <a:t>Instytut Oceanologii Polskiej Akademii Nauk dr Lech Kotwicki</a:t>
            </a:r>
            <a:endParaRPr lang="pl-PL" dirty="0"/>
          </a:p>
        </p:txBody>
      </p:sp>
      <p:sp>
        <p:nvSpPr>
          <p:cNvPr id="43" name="TextBox 42"/>
          <p:cNvSpPr txBox="1"/>
          <p:nvPr/>
        </p:nvSpPr>
        <p:spPr>
          <a:xfrm>
            <a:off x="971600" y="5733256"/>
            <a:ext cx="2664295" cy="369332"/>
          </a:xfrm>
          <a:prstGeom prst="rect">
            <a:avLst/>
          </a:prstGeom>
          <a:noFill/>
        </p:spPr>
        <p:txBody>
          <a:bodyPr wrap="square" rtlCol="0">
            <a:spAutoFit/>
          </a:bodyPr>
          <a:lstStyle/>
          <a:p>
            <a:r>
              <a:rPr lang="pl-PL" dirty="0" smtClean="0"/>
              <a:t>Projekt 1 - Fauna wodna</a:t>
            </a:r>
            <a:endParaRPr lang="pl-PL" dirty="0"/>
          </a:p>
        </p:txBody>
      </p:sp>
      <p:sp>
        <p:nvSpPr>
          <p:cNvPr id="2" name="pole tekstowe 1"/>
          <p:cNvSpPr txBox="1"/>
          <p:nvPr/>
        </p:nvSpPr>
        <p:spPr>
          <a:xfrm>
            <a:off x="3339803" y="6275856"/>
            <a:ext cx="2430474" cy="369332"/>
          </a:xfrm>
          <a:prstGeom prst="rect">
            <a:avLst/>
          </a:prstGeom>
          <a:noFill/>
        </p:spPr>
        <p:txBody>
          <a:bodyPr wrap="none" rtlCol="0">
            <a:spAutoFit/>
          </a:bodyPr>
          <a:lstStyle/>
          <a:p>
            <a:r>
              <a:rPr lang="pl-PL" b="1" dirty="0" smtClean="0"/>
              <a:t>Sopot 28 kwietnia 2015</a:t>
            </a:r>
            <a:endParaRPr lang="pl-PL" b="1" dirty="0"/>
          </a:p>
        </p:txBody>
      </p:sp>
    </p:spTree>
    <p:extLst>
      <p:ext uri="{BB962C8B-B14F-4D97-AF65-F5344CB8AC3E}">
        <p14:creationId xmlns:p14="http://schemas.microsoft.com/office/powerpoint/2010/main" val="715803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620688"/>
            <a:ext cx="8280920" cy="3970318"/>
          </a:xfrm>
          <a:prstGeom prst="rect">
            <a:avLst/>
          </a:prstGeom>
        </p:spPr>
        <p:txBody>
          <a:bodyPr wrap="square">
            <a:spAutoFit/>
          </a:bodyPr>
          <a:lstStyle/>
          <a:p>
            <a:r>
              <a:rPr lang="pl-PL" dirty="0" smtClean="0"/>
              <a:t>Próbkowanie należy przeprowadzić w co najmniej trzech miejscach - albo wybrać trzy różne siedliska (np. woda gruntowa, potok i mokradło) albo zebrać materiał w trzech różnych potokach, mokradłach czy dołkach na plaży. </a:t>
            </a:r>
            <a:br>
              <a:rPr lang="pl-PL" dirty="0" smtClean="0"/>
            </a:br>
            <a:r>
              <a:rPr lang="pl-PL" dirty="0" smtClean="0"/>
              <a:t/>
            </a:r>
            <a:br>
              <a:rPr lang="pl-PL" dirty="0" smtClean="0"/>
            </a:br>
            <a:r>
              <a:rPr lang="pl-PL" dirty="0" smtClean="0"/>
              <a:t>Z każdego miejsca badawczego pobieramy 3 podpróbki przy pomocy ręcznej siatki. Wykonujemy osiem „ósemek” tuż nad dnem, tak, aby siatka uderzała lekko o dno, zbierając występujące tam organizmy. Analizę taksonomiczną oraz liczebność przeprowadzamy na miejscu lub w laboratorium przy użyciu dostępnych kluczy identyfikacyjnych (Kołodziejski A. i Koperski P. „Bezkręgowce słodkowodne Polski”; Stańczykowska A. „Zwierzęta bezkręgowe naszych wód”) lub rysunków wyższych grup taksonomicznych zamieszczonych poniżej. Analizy taksonomiczne do wyższych jednostek możemy przeprowadzić na podstawie poniżej zamieszczonego, uproszczonego klucza do oznaczania spotykanych grup organizmów. Przedstawiciele wyższych grup makrofauny, które spotykamy w wodach słodkich Polski</a:t>
            </a:r>
            <a:endParaRPr lang="pl-PL" dirty="0"/>
          </a:p>
        </p:txBody>
      </p:sp>
      <p:pic>
        <p:nvPicPr>
          <p:cNvPr id="11266" name="Picture 2" descr="C:\Users\Lech Kotwicki\Documents\1. MOJE DOKUMENTY\PROJEKTY\Ukryta woda\zdjecia UG\DSCF22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846443"/>
            <a:ext cx="2331973" cy="174898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Lech Kotwicki\Documents\1. MOJE DOKUMENTY\PROJEKTY\Ukryta woda\zdjecia UG\DSCF22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7953" y="4846443"/>
            <a:ext cx="2331973" cy="17489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Lech Kotwicki\Documents\1. MOJE DOKUMENTY\PROJEKTY\Ukryta woda\zdjecia UG\DSCF22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4846443"/>
            <a:ext cx="2380740" cy="178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303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5239640" cy="6858000"/>
          </a:xfrm>
          <a:prstGeom prst="rect">
            <a:avLst/>
          </a:prstGeom>
        </p:spPr>
      </p:pic>
      <p:pic>
        <p:nvPicPr>
          <p:cNvPr id="4" name="Picture 2" descr="C:\Users\Lech Kotwicki\Documents\1. MOJE DOKUMENTY\PROJEKTY\Ukryta woda\FILMIKI\fau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5478" y="4077072"/>
            <a:ext cx="3326363" cy="2493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Lech Kotwicki\Documents\1. MOJE DOKUMENTY\PROJEKTY\Ukryta woda\FILMIKI\strumy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5478" y="1340768"/>
            <a:ext cx="3361566" cy="2520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7871" y="260648"/>
            <a:ext cx="3412630" cy="941985"/>
          </a:xfrm>
          <a:prstGeom prst="rect">
            <a:avLst/>
          </a:prstGeom>
        </p:spPr>
      </p:pic>
    </p:spTree>
    <p:extLst>
      <p:ext uri="{BB962C8B-B14F-4D97-AF65-F5344CB8AC3E}">
        <p14:creationId xmlns:p14="http://schemas.microsoft.com/office/powerpoint/2010/main" val="29222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Lech Kotwicki\Documents\1. MOJE DOKUMENTY\PROJEKTY\Ukryta woda\TEKSTY\Ewa Wasazni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6"/>
            <a:ext cx="4861923"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scription: http://www.namuche.pl/images/entomologia/je_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623" y="3717032"/>
            <a:ext cx="3748382"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C:\Users\Lech Kotwicki\Documents\1. MOJE DOKUMENTY\PROJEKTY\Ukryta woda\TEKSTY\skizze_2_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6223" y="866329"/>
            <a:ext cx="3577157" cy="22483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7544" y="404664"/>
            <a:ext cx="3672408" cy="923330"/>
          </a:xfrm>
          <a:prstGeom prst="rect">
            <a:avLst/>
          </a:prstGeom>
        </p:spPr>
        <p:txBody>
          <a:bodyPr wrap="square">
            <a:spAutoFit/>
          </a:bodyPr>
          <a:lstStyle/>
          <a:p>
            <a:r>
              <a:rPr lang="pl-PL" b="1" i="1" dirty="0" smtClean="0"/>
              <a:t>Cykl życiowy jętki </a:t>
            </a:r>
            <a:r>
              <a:rPr lang="pl-PL" dirty="0" smtClean="0"/>
              <a:t> </a:t>
            </a:r>
          </a:p>
          <a:p>
            <a:endParaRPr lang="pl-PL" dirty="0"/>
          </a:p>
          <a:p>
            <a:r>
              <a:rPr lang="pl-PL" dirty="0" smtClean="0"/>
              <a:t>przykład bioindykatora środowiska</a:t>
            </a:r>
            <a:endParaRPr lang="pl-PL" b="1" i="1" dirty="0" smtClean="0"/>
          </a:p>
        </p:txBody>
      </p:sp>
      <p:sp>
        <p:nvSpPr>
          <p:cNvPr id="6" name="Rectangle 5"/>
          <p:cNvSpPr/>
          <p:nvPr/>
        </p:nvSpPr>
        <p:spPr>
          <a:xfrm>
            <a:off x="5098565" y="5700629"/>
            <a:ext cx="3937932" cy="276999"/>
          </a:xfrm>
          <a:prstGeom prst="rect">
            <a:avLst/>
          </a:prstGeom>
        </p:spPr>
        <p:txBody>
          <a:bodyPr wrap="square">
            <a:spAutoFit/>
          </a:bodyPr>
          <a:lstStyle/>
          <a:p>
            <a:r>
              <a:rPr lang="pl-PL" sz="1200" dirty="0"/>
              <a:t>Przykłady kształtów larw jętek w zależności środowiska</a:t>
            </a:r>
          </a:p>
        </p:txBody>
      </p:sp>
      <p:sp>
        <p:nvSpPr>
          <p:cNvPr id="7" name="Rectangle 6"/>
          <p:cNvSpPr/>
          <p:nvPr/>
        </p:nvSpPr>
        <p:spPr>
          <a:xfrm>
            <a:off x="5004048" y="3114676"/>
            <a:ext cx="4320269" cy="276999"/>
          </a:xfrm>
          <a:prstGeom prst="rect">
            <a:avLst/>
          </a:prstGeom>
        </p:spPr>
        <p:txBody>
          <a:bodyPr wrap="square">
            <a:spAutoFit/>
          </a:bodyPr>
          <a:lstStyle/>
          <a:p>
            <a:r>
              <a:rPr lang="pl-PL" sz="1200" dirty="0" smtClean="0"/>
              <a:t>Aparat oddechowy u jętek</a:t>
            </a:r>
            <a:endParaRPr lang="pl-PL" sz="1200" dirty="0"/>
          </a:p>
        </p:txBody>
      </p:sp>
    </p:spTree>
    <p:extLst>
      <p:ext uri="{BB962C8B-B14F-4D97-AF65-F5344CB8AC3E}">
        <p14:creationId xmlns:p14="http://schemas.microsoft.com/office/powerpoint/2010/main" val="2691992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vertworms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0"/>
            <a:ext cx="4056063"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PHIL_1448_lore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81300"/>
            <a:ext cx="195421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a45888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402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Nematode_mou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4314825"/>
            <a:ext cx="3455987"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http://sapedia.gosaints.org/images/a/ae/Nem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440238"/>
            <a:ext cx="2417763"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http://content61.eol.org/content/2011/10/07/22/24781_ori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0250" y="4029075"/>
            <a:ext cx="33337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http://content60.eol.org/content/2010/05/05/17/33096_580_36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175" y="2997200"/>
            <a:ext cx="2016125"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Z1800111-LM_of_the_nematode_worm,_Caenorhabditis_elegans-SP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5525" y="0"/>
            <a:ext cx="30384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a458889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4300" y="2420938"/>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86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yclops sp. copepod, S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2349500"/>
            <a:ext cx="28082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Aquatic crustaceans, light micr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0938"/>
            <a:ext cx="3995738"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Copepo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0"/>
            <a:ext cx="367188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Female copepod, S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0"/>
            <a:ext cx="25558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Copepod crustacean, S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1282700"/>
            <a:ext cx="25558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http://www.sciencephoto.com/image/366866/530wm/Z2200095-Salmon_louse,_SEM-SP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4005263"/>
            <a:ext cx="244316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http://upload.wikimedia.org/wikipedia/commons/9/97/Haeckel_Copepod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38863" y="2636838"/>
            <a:ext cx="3005137"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copepod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357563"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descr="http://www.sciencephoto.com/image/419672/530wm/C0105377-Copepod_with_eggs-SP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9700" y="2060575"/>
            <a:ext cx="1657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Rectangle 11"/>
          <p:cNvSpPr>
            <a:spLocks noChangeArrowheads="1"/>
          </p:cNvSpPr>
          <p:nvPr/>
        </p:nvSpPr>
        <p:spPr bwMode="auto">
          <a:xfrm>
            <a:off x="0" y="1341438"/>
            <a:ext cx="130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pl-PL" b="1"/>
              <a:t>Copepods</a:t>
            </a:r>
            <a:endParaRPr lang="pl-PL"/>
          </a:p>
        </p:txBody>
      </p:sp>
    </p:spTree>
    <p:extLst>
      <p:ext uri="{BB962C8B-B14F-4D97-AF65-F5344CB8AC3E}">
        <p14:creationId xmlns:p14="http://schemas.microsoft.com/office/powerpoint/2010/main" val="33272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aenia sagin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0"/>
            <a:ext cx="27717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Marine flat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4238"/>
            <a:ext cx="3203575"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LM of a Dicrocoelium dendriticum flu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0"/>
            <a:ext cx="2509837"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degui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148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6"/>
          <p:cNvSpPr>
            <a:spLocks noChangeArrowheads="1"/>
          </p:cNvSpPr>
          <p:nvPr/>
        </p:nvSpPr>
        <p:spPr bwMode="auto">
          <a:xfrm>
            <a:off x="2555875" y="115888"/>
            <a:ext cx="1873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pl-PL" b="1"/>
              <a:t>Platyheminthes</a:t>
            </a:r>
            <a:endParaRPr lang="pl-PL"/>
          </a:p>
        </p:txBody>
      </p:sp>
      <p:pic>
        <p:nvPicPr>
          <p:cNvPr id="11271" name="Picture 7" descr="http://www.sciencephoto.com/image/448672/530wm/C0124976-Schistosome_fluke,_SEM-SP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3716338"/>
            <a:ext cx="254158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turbellar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7825" y="4437063"/>
            <a:ext cx="368617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DSCN3599_editad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2205038"/>
            <a:ext cx="341947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99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otiferbIMGP49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4892675"/>
            <a:ext cx="2808287"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a45888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0"/>
            <a:ext cx="31559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Chaetonotus, Gastrotric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3812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2411413" y="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pl-PL" b="1"/>
              <a:t>Gastrotrichs</a:t>
            </a:r>
            <a:endParaRPr lang="pl-PL"/>
          </a:p>
        </p:txBody>
      </p:sp>
      <p:pic>
        <p:nvPicPr>
          <p:cNvPr id="12294" name="Picture 6" descr="SEM of microscopic sand-dwelling worm laying e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903663"/>
            <a:ext cx="3995737"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Gastrotrich freshwater animal, S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14938"/>
            <a:ext cx="241141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Mouth of microscopic sand-dweller worm Lepidodas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3068638"/>
            <a:ext cx="27400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ANd9GcQYqw6sgbVWqzxphMDMFvb8V5hJhUSF9phmbr1VaZNgVvRkU_S4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3663" y="0"/>
            <a:ext cx="2700337"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gast694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87900" y="0"/>
            <a:ext cx="17780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descr="ZooKeys-142-001-g0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8263" y="2492375"/>
            <a:ext cx="140493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8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ardigr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851275"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tardigar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522663"/>
            <a:ext cx="5940425"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250px-Hypsibiusdujardi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4538"/>
            <a:ext cx="23812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tardigrad888osoaguia_thumb%25255B1%25255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0"/>
            <a:ext cx="2627312"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uzaylicanli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4970463"/>
            <a:ext cx="25193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Bacteria on water bear sk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51675" y="1700213"/>
            <a:ext cx="20923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Water bear egg, S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9338" y="1341438"/>
            <a:ext cx="223678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descr="tardigra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descr="tardigrad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3638" y="1773238"/>
            <a:ext cx="12001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1" descr="2489684340_321ffcd1e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76825" y="0"/>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Rectangle 12"/>
          <p:cNvSpPr>
            <a:spLocks noChangeArrowheads="1"/>
          </p:cNvSpPr>
          <p:nvPr/>
        </p:nvSpPr>
        <p:spPr bwMode="auto">
          <a:xfrm rot="-5400000">
            <a:off x="-318293" y="792956"/>
            <a:ext cx="136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pl-PL" b="1"/>
              <a:t>Tardigrada</a:t>
            </a:r>
            <a:endParaRPr lang="pl-PL"/>
          </a:p>
        </p:txBody>
      </p:sp>
    </p:spTree>
    <p:extLst>
      <p:ext uri="{BB962C8B-B14F-4D97-AF65-F5344CB8AC3E}">
        <p14:creationId xmlns:p14="http://schemas.microsoft.com/office/powerpoint/2010/main" val="4045310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4588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528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LM of large rotifer &amp; 2 smaller rotif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8" y="2636838"/>
            <a:ext cx="2747962"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Bdelloid roti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0"/>
            <a:ext cx="192246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Rotifer colon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476250"/>
            <a:ext cx="3459162"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lecanerotif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76675"/>
            <a:ext cx="41402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rotif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789363"/>
            <a:ext cx="23431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rotif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838" y="2492375"/>
            <a:ext cx="2663825"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9"/>
          <p:cNvSpPr>
            <a:spLocks noChangeArrowheads="1"/>
          </p:cNvSpPr>
          <p:nvPr/>
        </p:nvSpPr>
        <p:spPr bwMode="auto">
          <a:xfrm>
            <a:off x="3995738" y="0"/>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pl-PL" b="1"/>
              <a:t>Rotifera</a:t>
            </a:r>
            <a:endParaRPr lang="pl-PL"/>
          </a:p>
        </p:txBody>
      </p:sp>
    </p:spTree>
    <p:extLst>
      <p:ext uri="{BB962C8B-B14F-4D97-AF65-F5344CB8AC3E}">
        <p14:creationId xmlns:p14="http://schemas.microsoft.com/office/powerpoint/2010/main" val="682550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961514"/>
            <a:ext cx="8424936" cy="461665"/>
          </a:xfrm>
          <a:prstGeom prst="rect">
            <a:avLst/>
          </a:prstGeom>
        </p:spPr>
        <p:txBody>
          <a:bodyPr wrap="square">
            <a:spAutoFit/>
          </a:bodyPr>
          <a:lstStyle/>
          <a:p>
            <a:r>
              <a:rPr lang="pl-PL" sz="2400" dirty="0" smtClean="0"/>
              <a:t>http://www.iopan.gda.pl/projects/NaukaObywatelska/24.html</a:t>
            </a:r>
            <a:endParaRPr lang="pl-PL" sz="2400"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60648"/>
            <a:ext cx="7956376" cy="5461345"/>
          </a:xfrm>
          <a:prstGeom prst="rect">
            <a:avLst/>
          </a:prstGeom>
        </p:spPr>
      </p:pic>
    </p:spTree>
    <p:extLst>
      <p:ext uri="{BB962C8B-B14F-4D97-AF65-F5344CB8AC3E}">
        <p14:creationId xmlns:p14="http://schemas.microsoft.com/office/powerpoint/2010/main" val="469527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344" y="692696"/>
            <a:ext cx="8568952" cy="1477328"/>
          </a:xfrm>
          <a:prstGeom prst="rect">
            <a:avLst/>
          </a:prstGeom>
        </p:spPr>
        <p:txBody>
          <a:bodyPr wrap="square">
            <a:spAutoFit/>
          </a:bodyPr>
          <a:lstStyle/>
          <a:p>
            <a:r>
              <a:rPr lang="pl-PL" b="1" dirty="0"/>
              <a:t>Celem projektu</a:t>
            </a:r>
            <a:r>
              <a:rPr lang="pl-PL" dirty="0"/>
              <a:t> jest przeprowadzenie akcji typu „nauka obywatelska” skierowanej na zdobycie informacji oraz uświadomienie społeczeństwu znaczenia wody, której na co dzień nie widzimy. Chodzi o wodę w glebie, podmokłych miejscach w lesie, rowach melioracyjnych, małych potokach i kałużach – tych miejscach zwykle pomijanych w opisach naukowych i uwadze społecznej. </a:t>
            </a:r>
          </a:p>
        </p:txBody>
      </p:sp>
      <p:sp>
        <p:nvSpPr>
          <p:cNvPr id="3" name="Rectangle 2"/>
          <p:cNvSpPr/>
          <p:nvPr/>
        </p:nvSpPr>
        <p:spPr>
          <a:xfrm>
            <a:off x="4788024" y="3128827"/>
            <a:ext cx="3960440" cy="2031325"/>
          </a:xfrm>
          <a:prstGeom prst="rect">
            <a:avLst/>
          </a:prstGeom>
        </p:spPr>
        <p:txBody>
          <a:bodyPr wrap="square">
            <a:spAutoFit/>
          </a:bodyPr>
          <a:lstStyle/>
          <a:p>
            <a:r>
              <a:rPr lang="pl-PL" dirty="0"/>
              <a:t>Zasadą naczelną projektu jest możliwość wykonania badań nawet przez słabo wyposażoną szkołę przy pomocy prostego sprzętu. Wszystkie wyniki są upublicznione w sieci i każdy wykonawca jest wymieniony w bazie danych projektu. </a:t>
            </a:r>
          </a:p>
        </p:txBody>
      </p:sp>
      <p:pic>
        <p:nvPicPr>
          <p:cNvPr id="4098" name="Picture 2" descr="C:\Users\Lech Kotwicki\Documents\1. MOJE DOKUMENTY\PROJEKTY\Ukryta woda\zdjecia UG\DSCF22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090" y="2542657"/>
            <a:ext cx="4271554" cy="320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380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Lech Kotwicki\Documents\1. MOJE DOKUMENTY\PROJEKTY\Ukryta woda\zdjecia UG\DSCF22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692696"/>
            <a:ext cx="8064896" cy="6048672"/>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5724128" y="1052736"/>
            <a:ext cx="2664296" cy="461665"/>
          </a:xfrm>
          <a:prstGeom prst="rect">
            <a:avLst/>
          </a:prstGeom>
          <a:noFill/>
        </p:spPr>
        <p:txBody>
          <a:bodyPr wrap="square" rtlCol="0">
            <a:spAutoFit/>
          </a:bodyPr>
          <a:lstStyle/>
          <a:p>
            <a:r>
              <a:rPr lang="pl-PL" sz="2400" b="1" dirty="0" smtClean="0">
                <a:solidFill>
                  <a:schemeClr val="bg1"/>
                </a:solidFill>
              </a:rPr>
              <a:t>Dziękuję za uwagę</a:t>
            </a:r>
            <a:endParaRPr lang="pl-PL" sz="2400" b="1" dirty="0">
              <a:solidFill>
                <a:schemeClr val="bg1"/>
              </a:solidFill>
            </a:endParaRPr>
          </a:p>
        </p:txBody>
      </p:sp>
    </p:spTree>
    <p:extLst>
      <p:ext uri="{BB962C8B-B14F-4D97-AF65-F5344CB8AC3E}">
        <p14:creationId xmlns:p14="http://schemas.microsoft.com/office/powerpoint/2010/main" val="1570449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76672"/>
            <a:ext cx="8496944" cy="1754326"/>
          </a:xfrm>
          <a:prstGeom prst="rect">
            <a:avLst/>
          </a:prstGeom>
        </p:spPr>
        <p:txBody>
          <a:bodyPr wrap="square">
            <a:spAutoFit/>
          </a:bodyPr>
          <a:lstStyle/>
          <a:p>
            <a:r>
              <a:rPr lang="pl-PL" b="1" dirty="0"/>
              <a:t>Wody gruntowe</a:t>
            </a:r>
            <a:r>
              <a:rPr lang="pl-PL" dirty="0"/>
              <a:t> – wody podziemne, zalegające na większych głębokościach niż wody zaskórne. Nie podlegają bezpośrednim wpływom czynników atmosferycznych, są przefiltrowane i z tego względu nadają się do użytkowania dla celów spożywczych. Wody te nie podlegają zmianom temperatury w ciągu doby, cechuje je równowaga termiczna. Temperatura ich zmienia się w zależności od pór roku. Występują poniżej wyraźnej i trwale utrzymującej się strefy napowietrzenia. </a:t>
            </a:r>
          </a:p>
        </p:txBody>
      </p:sp>
      <p:sp>
        <p:nvSpPr>
          <p:cNvPr id="3" name="Rectangle 2"/>
          <p:cNvSpPr/>
          <p:nvPr/>
        </p:nvSpPr>
        <p:spPr>
          <a:xfrm>
            <a:off x="4166592" y="2230997"/>
            <a:ext cx="4572000" cy="4247317"/>
          </a:xfrm>
          <a:prstGeom prst="rect">
            <a:avLst/>
          </a:prstGeom>
        </p:spPr>
        <p:txBody>
          <a:bodyPr>
            <a:spAutoFit/>
          </a:bodyPr>
          <a:lstStyle/>
          <a:p>
            <a:r>
              <a:rPr lang="pl-PL" dirty="0" smtClean="0"/>
              <a:t>Zasoby wody w warstwie wodonośnej są zasilane przez wody opadowe, które przenikają przez warstwy przepuszczalne dla wody i zatrzymują się ponad warstwami nieprzepuszczalnymi. Poziom wód gruntowych zależy przede wszystkim od ilości opadów atmosferycznych, ale także od ciśnienia atmosferycznego oraz jej zużywania przez człowieka. Gromadzenie się wód gruntowych wymaga dziesiątków lub setek lat; z tego względu szybkie wykorzystanie powoduje jej niedobory (powolna regeneracja). Czystość wód gruntowych może być zagrożona przez chemizację rolnictwa oraz ścieki i odpady przemysłowe.</a:t>
            </a:r>
            <a:endParaRPr lang="pl-PL" dirty="0"/>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5121" name="Picture 12" descr="Description: Diagram showing how precipitation soaks into and moves through the 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59" y="2436214"/>
            <a:ext cx="3952875" cy="23526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97361" y="4813121"/>
            <a:ext cx="34648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źródło:  http://water.usgs.gov/edu/watercyclepolish.html#freshstorage</a:t>
            </a:r>
            <a:endParaRPr kumimoji="0" lang="pl-PL" sz="1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13668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9512" y="493222"/>
            <a:ext cx="565212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Potok</a:t>
            </a:r>
            <a:r>
              <a:rPr kumimoji="0" lang="pl-P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niewielki ciek wodny o wartkim nurcie, płynący w terenie o znacznych deniwelacjach. Jest wodą płynącą, zwykle w korycie wyerodowanym w skałach. Charakteryzują go duże spadki zwierciadła wody i burzliwy nurt. </a:t>
            </a:r>
            <a:endParaRPr kumimoji="0" lang="pl-PL"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5" name="Picture 1" descr="2014-04-24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1160" y="1832051"/>
            <a:ext cx="5644103" cy="42486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587191" y="6226279"/>
            <a:ext cx="49320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fotografia  Potok  /Jan Marcin Węsławski/</a:t>
            </a:r>
            <a:endParaRPr kumimoji="0" lang="pl-PL" sz="1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71871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31340" y="404664"/>
            <a:ext cx="676875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Strumień (strumyk)</a:t>
            </a:r>
            <a:r>
              <a:rPr kumimoji="0" lang="pl-PL"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mały naturalny ciek, zazwyczaj uchodzący do rzeki. Strumienie płyną w terenie o zróżnicowanej rzeźbie, w wąskim, płytkim korycie o niewielkim spadku i zlewni na ogół nieprzekraczającej 20 km². W Polsce są najczęściej spotykane na pogórzach i w najwyższych partiach pojezierzy. </a:t>
            </a:r>
            <a:endParaRPr kumimoji="0" lang="pl-PL"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69" name="Picture 1" descr="2014-04-24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4218" y="1916832"/>
            <a:ext cx="5594997" cy="42191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915716" y="6293931"/>
            <a:ext cx="4572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fotografia  Strumień  /Lech Kotwicki/</a:t>
            </a:r>
            <a:endParaRPr kumimoji="0" lang="pl-PL"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531340" y="2132856"/>
            <a:ext cx="2672508" cy="1107996"/>
          </a:xfrm>
          <a:prstGeom prst="rect">
            <a:avLst/>
          </a:prstGeom>
        </p:spPr>
        <p:txBody>
          <a:bodyPr wrap="square">
            <a:spAutoFit/>
          </a:bodyPr>
          <a:lstStyle/>
          <a:p>
            <a:pPr lvl="0" fontAlgn="base">
              <a:spcBef>
                <a:spcPct val="0"/>
              </a:spcBef>
              <a:spcAft>
                <a:spcPct val="0"/>
              </a:spcAft>
            </a:pPr>
            <a:r>
              <a:rPr kumimoji="0" lang="pl-PL"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Strumienie okresowe mogą powstawać po silnych opadach deszczu czy roztopach</a:t>
            </a:r>
            <a:r>
              <a:rPr kumimoji="0" lang="pl-P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pl-PL"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99259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332656"/>
            <a:ext cx="8280920" cy="1200329"/>
          </a:xfrm>
          <a:prstGeom prst="rect">
            <a:avLst/>
          </a:prstGeom>
        </p:spPr>
        <p:txBody>
          <a:bodyPr wrap="square">
            <a:spAutoFit/>
          </a:bodyPr>
          <a:lstStyle/>
          <a:p>
            <a:r>
              <a:rPr lang="pl-PL" b="1" dirty="0"/>
              <a:t>Rów wodny</a:t>
            </a:r>
            <a:r>
              <a:rPr lang="pl-PL" dirty="0"/>
              <a:t>, rów, rów melioracyjny, rów przydrożny - to jest sztucznie, ręcznie lub mechanicznie wykonane, podłużne zagłębienie w ziemi o szerokości dna przy ujściu mniejszym od 1,5m (zgodnie z ustawą "Prawo wodne") służące do zbierania z okolicy nadmiernej ilości wody i odprowadzania jej do najbliższej rzeki lub zbiornika. </a:t>
            </a:r>
          </a:p>
        </p:txBody>
      </p:sp>
      <p:sp>
        <p:nvSpPr>
          <p:cNvPr id="5" name="Rectangle 4"/>
          <p:cNvSpPr/>
          <p:nvPr/>
        </p:nvSpPr>
        <p:spPr>
          <a:xfrm>
            <a:off x="395536" y="1971379"/>
            <a:ext cx="3024336" cy="2031325"/>
          </a:xfrm>
          <a:prstGeom prst="rect">
            <a:avLst/>
          </a:prstGeom>
        </p:spPr>
        <p:txBody>
          <a:bodyPr wrap="square">
            <a:spAutoFit/>
          </a:bodyPr>
          <a:lstStyle/>
          <a:p>
            <a:r>
              <a:rPr lang="pl-PL" dirty="0" smtClean="0"/>
              <a:t>Rowy wodne są zaliczane do sztucznych cieków wodnych. Zależnie od otoczenia oraz przewidywanej ilości prowadzonej wody, rowy mogą mieć różną szerokość oraz różne profile ścian.</a:t>
            </a:r>
            <a:endParaRPr lang="pl-PL" dirty="0"/>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8193" name="Picture 1" descr="2014-04-24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600" y="1844824"/>
            <a:ext cx="5416591" cy="40465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3779912" y="6021288"/>
            <a:ext cx="41399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fotografia  Rów wodny  /Jan Marcin Węsławski/</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26039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476672"/>
            <a:ext cx="8208912" cy="1200329"/>
          </a:xfrm>
          <a:prstGeom prst="rect">
            <a:avLst/>
          </a:prstGeom>
        </p:spPr>
        <p:txBody>
          <a:bodyPr wrap="square">
            <a:spAutoFit/>
          </a:bodyPr>
          <a:lstStyle/>
          <a:p>
            <a:r>
              <a:rPr lang="pl-PL" b="1" dirty="0"/>
              <a:t>Kałuża</a:t>
            </a:r>
            <a:r>
              <a:rPr lang="pl-PL" dirty="0"/>
              <a:t> – niewielki zbiornik wody lub innej cieczy na powierzchni ziemi, najczęściej występujący po intensywnych opadach deszczu.</a:t>
            </a:r>
          </a:p>
          <a:p>
            <a:r>
              <a:rPr lang="pl-PL" dirty="0"/>
              <a:t>Kałuże powstają w bezodpływowych zagłębieniach gruntu o niewielkiej przepuszczalności wodnej lub będącym w stanie nasycenia wodą. </a:t>
            </a:r>
          </a:p>
        </p:txBody>
      </p:sp>
      <p:sp>
        <p:nvSpPr>
          <p:cNvPr id="5" name="Rectangle 4"/>
          <p:cNvSpPr/>
          <p:nvPr/>
        </p:nvSpPr>
        <p:spPr>
          <a:xfrm>
            <a:off x="392719" y="2228671"/>
            <a:ext cx="2811129" cy="1754326"/>
          </a:xfrm>
          <a:prstGeom prst="rect">
            <a:avLst/>
          </a:prstGeom>
        </p:spPr>
        <p:txBody>
          <a:bodyPr wrap="square">
            <a:spAutoFit/>
          </a:bodyPr>
          <a:lstStyle/>
          <a:p>
            <a:r>
              <a:rPr lang="pl-PL" dirty="0" smtClean="0"/>
              <a:t>Średnica kałuży waha się zwykle od kilkudziesięciu centymetrów do kilku lub kilkunastu metrów, a głębokość wynosi od kilku do kilkunastu centymetrów.</a:t>
            </a:r>
            <a:endParaRPr lang="pl-PL" dirty="0"/>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9217" name="Picture 1" descr="DSCF21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6595" y="2228671"/>
            <a:ext cx="5061776" cy="37907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4067944" y="6230241"/>
            <a:ext cx="45365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fotografia  Kałuża w lesie  /Joanna Przytarska/</a:t>
            </a: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2018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92696"/>
            <a:ext cx="3312368" cy="5355312"/>
          </a:xfrm>
          <a:prstGeom prst="rect">
            <a:avLst/>
          </a:prstGeom>
        </p:spPr>
        <p:txBody>
          <a:bodyPr wrap="square">
            <a:spAutoFit/>
          </a:bodyPr>
          <a:lstStyle/>
          <a:p>
            <a:r>
              <a:rPr lang="pl-PL" dirty="0"/>
              <a:t>Założenia projektów badawczych „Nauka Obywatelska”:</a:t>
            </a:r>
          </a:p>
          <a:p>
            <a:r>
              <a:rPr lang="pl-PL" dirty="0"/>
              <a:t> </a:t>
            </a:r>
          </a:p>
          <a:p>
            <a:pPr marL="285750" lvl="0" indent="-285750">
              <a:buFont typeface="Arial" pitchFamily="34" charset="0"/>
              <a:buChar char="•"/>
            </a:pPr>
            <a:r>
              <a:rPr lang="pl-PL" dirty="0"/>
              <a:t>projekt jest do wykonania przez uczniów szkół podstawowych, gimanzjalnych i średnich, z zastosowaniem sprzętu dostępnego w szkole bądź w domu </a:t>
            </a:r>
          </a:p>
          <a:p>
            <a:r>
              <a:rPr lang="pl-PL" dirty="0"/>
              <a:t> </a:t>
            </a:r>
          </a:p>
          <a:p>
            <a:pPr marL="285750" lvl="0" indent="-285750">
              <a:buFont typeface="Arial" pitchFamily="34" charset="0"/>
              <a:buChar char="•"/>
            </a:pPr>
            <a:r>
              <a:rPr lang="pl-PL" dirty="0"/>
              <a:t>projekt jest samodzielny – uczeń wykonuje projekt samodzielnie, naukowcy są tylko konsultantami uzyskanych wyników </a:t>
            </a:r>
          </a:p>
          <a:p>
            <a:r>
              <a:rPr lang="pl-PL" dirty="0"/>
              <a:t> </a:t>
            </a:r>
          </a:p>
          <a:p>
            <a:pPr marL="285750" lvl="0" indent="-285750">
              <a:buFont typeface="Arial" pitchFamily="34" charset="0"/>
              <a:buChar char="•"/>
            </a:pPr>
            <a:r>
              <a:rPr lang="pl-PL" dirty="0"/>
              <a:t>projekt stawia prawdziwe pytanie – pokazuje coś z czego nie zdawaliśmy sobie sprawy.</a:t>
            </a:r>
          </a:p>
        </p:txBody>
      </p:sp>
      <p:pic>
        <p:nvPicPr>
          <p:cNvPr id="10242" name="Picture 2" descr="C:\Users\Lech Kotwicki\Documents\1. MOJE DOKUMENTY\PROJEKTY\Ukryta woda\zdjecia UG\DSCF22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4355976" y="692696"/>
            <a:ext cx="4176464" cy="535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319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ech Kotwicki\Documents\1. MOJE DOKUMENTY\PROJEKTY\Ukryta woda\FILMIKI\bezkregowce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132856"/>
            <a:ext cx="4857750" cy="42608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458088"/>
            <a:ext cx="8208912" cy="1477328"/>
          </a:xfrm>
          <a:prstGeom prst="rect">
            <a:avLst/>
          </a:prstGeom>
        </p:spPr>
        <p:txBody>
          <a:bodyPr wrap="square">
            <a:spAutoFit/>
          </a:bodyPr>
          <a:lstStyle/>
          <a:p>
            <a:r>
              <a:rPr lang="pl-PL" b="1" i="1" dirty="0"/>
              <a:t>Projekt nr 1  – Fauna wodna, </a:t>
            </a:r>
            <a:r>
              <a:rPr lang="pl-PL" dirty="0"/>
              <a:t>– prowadzący dr Lech Kotwicki IO PAN</a:t>
            </a:r>
          </a:p>
          <a:p>
            <a:r>
              <a:rPr lang="pl-PL" dirty="0"/>
              <a:t> </a:t>
            </a:r>
          </a:p>
          <a:p>
            <a:r>
              <a:rPr lang="pl-PL" b="1" dirty="0"/>
              <a:t>Organizmy</a:t>
            </a:r>
            <a:r>
              <a:rPr lang="pl-PL" dirty="0"/>
              <a:t> – projekt ma wyjaśnić jakie makroorganizmy (organizmy dostrzegalne „okiem nieuzbrojonym”) występują w „ukrytej wodzie w naszej okolicy”. Zbiera się je przy pomocy małej ręcznej siatki (zdjęcie poniżej), fotografuje i liczy. </a:t>
            </a:r>
          </a:p>
        </p:txBody>
      </p:sp>
    </p:spTree>
    <p:extLst>
      <p:ext uri="{BB962C8B-B14F-4D97-AF65-F5344CB8AC3E}">
        <p14:creationId xmlns:p14="http://schemas.microsoft.com/office/powerpoint/2010/main" val="1842059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689</Words>
  <Application>Microsoft Office PowerPoint</Application>
  <PresentationFormat>Pokaz na ekranie (4:3)</PresentationFormat>
  <Paragraphs>49</Paragraphs>
  <Slides>20</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20</vt:i4>
      </vt:variant>
    </vt:vector>
  </HeadingPairs>
  <TitlesOfParts>
    <vt:vector size="24" baseType="lpstr">
      <vt:lpstr>Arial</vt:lpstr>
      <vt:lpstr>Calibri</vt:lpstr>
      <vt:lpstr>Times New Roman</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Lech Kotwicki</dc:creator>
  <cp:lastModifiedBy>Gothca</cp:lastModifiedBy>
  <cp:revision>12</cp:revision>
  <dcterms:created xsi:type="dcterms:W3CDTF">2015-04-28T12:03:04Z</dcterms:created>
  <dcterms:modified xsi:type="dcterms:W3CDTF">2015-04-29T12:46:58Z</dcterms:modified>
</cp:coreProperties>
</file>